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imes New Roman" charset="1" panose="02030502070405020303"/>
      <p:regular r:id="rId23"/>
    </p:embeddedFont>
    <p:embeddedFont>
      <p:font typeface="Times New Roman Bold" charset="1" panose="02030802070405020303"/>
      <p:regular r:id="rId24"/>
    </p:embeddedFont>
    <p:embeddedFont>
      <p:font typeface="Times New Roman Italics" charset="1" panose="02030502070405090303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418F">
                <a:alpha val="100000"/>
              </a:srgbClr>
            </a:gs>
            <a:gs pos="100000">
              <a:srgbClr val="51DBD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5785" y="0"/>
            <a:ext cx="11092215" cy="10287000"/>
            <a:chOff x="0" y="0"/>
            <a:chExt cx="1478962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646" t="0" r="19646" b="0"/>
            <a:stretch>
              <a:fillRect/>
            </a:stretch>
          </p:blipFill>
          <p:spPr>
            <a:xfrm flipH="false" flipV="false">
              <a:off x="0" y="0"/>
              <a:ext cx="1478962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6841748" y="-65276"/>
            <a:ext cx="10417552" cy="10417552"/>
          </a:xfrm>
          <a:custGeom>
            <a:avLst/>
            <a:gdLst/>
            <a:ahLst/>
            <a:cxnLst/>
            <a:rect r="r" b="b" t="t" l="l"/>
            <a:pathLst>
              <a:path h="10417552" w="10417552">
                <a:moveTo>
                  <a:pt x="0" y="0"/>
                </a:moveTo>
                <a:lnTo>
                  <a:pt x="10417552" y="0"/>
                </a:lnTo>
                <a:lnTo>
                  <a:pt x="10417552" y="10417552"/>
                </a:lnTo>
                <a:lnTo>
                  <a:pt x="0" y="10417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7962573"/>
            <a:ext cx="5204699" cy="767649"/>
            <a:chOff x="0" y="0"/>
            <a:chExt cx="1370785" cy="2021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0785" cy="202179"/>
            </a:xfrm>
            <a:custGeom>
              <a:avLst/>
              <a:gdLst/>
              <a:ahLst/>
              <a:cxnLst/>
              <a:rect r="r" b="b" t="t" l="l"/>
              <a:pathLst>
                <a:path h="202179" w="1370785">
                  <a:moveTo>
                    <a:pt x="75862" y="0"/>
                  </a:moveTo>
                  <a:lnTo>
                    <a:pt x="1294923" y="0"/>
                  </a:lnTo>
                  <a:cubicBezTo>
                    <a:pt x="1336820" y="0"/>
                    <a:pt x="1370785" y="33964"/>
                    <a:pt x="1370785" y="75862"/>
                  </a:cubicBezTo>
                  <a:lnTo>
                    <a:pt x="1370785" y="126317"/>
                  </a:lnTo>
                  <a:cubicBezTo>
                    <a:pt x="1370785" y="168215"/>
                    <a:pt x="1336820" y="202179"/>
                    <a:pt x="1294923" y="202179"/>
                  </a:cubicBezTo>
                  <a:lnTo>
                    <a:pt x="75862" y="202179"/>
                  </a:lnTo>
                  <a:cubicBezTo>
                    <a:pt x="33964" y="202179"/>
                    <a:pt x="0" y="168215"/>
                    <a:pt x="0" y="126317"/>
                  </a:cubicBezTo>
                  <a:lnTo>
                    <a:pt x="0" y="75862"/>
                  </a:lnTo>
                  <a:cubicBezTo>
                    <a:pt x="0" y="33964"/>
                    <a:pt x="33964" y="0"/>
                    <a:pt x="758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0785" cy="240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82018" y="8153177"/>
            <a:ext cx="376728" cy="386440"/>
          </a:xfrm>
          <a:custGeom>
            <a:avLst/>
            <a:gdLst/>
            <a:ahLst/>
            <a:cxnLst/>
            <a:rect r="r" b="b" t="t" l="l"/>
            <a:pathLst>
              <a:path h="386440" w="376728">
                <a:moveTo>
                  <a:pt x="0" y="0"/>
                </a:moveTo>
                <a:lnTo>
                  <a:pt x="376728" y="0"/>
                </a:lnTo>
                <a:lnTo>
                  <a:pt x="376728" y="386440"/>
                </a:lnTo>
                <a:lnTo>
                  <a:pt x="0" y="386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0708" y="1310513"/>
            <a:ext cx="11469817" cy="328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4"/>
              </a:lnSpc>
            </a:pPr>
            <a:r>
              <a:rPr lang="en-US" sz="1024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Insights for Hygiene Services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0708" y="4991100"/>
            <a:ext cx="9421304" cy="71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2"/>
              </a:lnSpc>
            </a:pPr>
            <a:r>
              <a:rPr lang="en-US" sz="374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Strategic Consulting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381" y="8069717"/>
            <a:ext cx="474100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9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FLICK PEST CONTROL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445120"/>
            <a:chOff x="0" y="0"/>
            <a:chExt cx="4816593" cy="1434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34106"/>
            </a:xfrm>
            <a:custGeom>
              <a:avLst/>
              <a:gdLst/>
              <a:ahLst/>
              <a:cxnLst/>
              <a:rect r="r" b="b" t="t" l="l"/>
              <a:pathLst>
                <a:path h="14341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34106"/>
                  </a:lnTo>
                  <a:lnTo>
                    <a:pt x="0" y="1434106"/>
                  </a:lnTo>
                  <a:close/>
                </a:path>
              </a:pathLst>
            </a:custGeom>
            <a:solidFill>
              <a:srgbClr val="0A48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816593" cy="1529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445120"/>
            <a:ext cx="7747008" cy="4841880"/>
          </a:xfrm>
          <a:custGeom>
            <a:avLst/>
            <a:gdLst/>
            <a:ahLst/>
            <a:cxnLst/>
            <a:rect r="r" b="b" t="t" l="l"/>
            <a:pathLst>
              <a:path h="4841880" w="7747008">
                <a:moveTo>
                  <a:pt x="0" y="0"/>
                </a:moveTo>
                <a:lnTo>
                  <a:pt x="7747008" y="0"/>
                </a:lnTo>
                <a:lnTo>
                  <a:pt x="7747008" y="4841880"/>
                </a:lnTo>
                <a:lnTo>
                  <a:pt x="0" y="484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53704" y="5574465"/>
            <a:ext cx="7005596" cy="4583190"/>
          </a:xfrm>
          <a:custGeom>
            <a:avLst/>
            <a:gdLst/>
            <a:ahLst/>
            <a:cxnLst/>
            <a:rect r="r" b="b" t="t" l="l"/>
            <a:pathLst>
              <a:path h="4583190" w="7005596">
                <a:moveTo>
                  <a:pt x="0" y="0"/>
                </a:moveTo>
                <a:lnTo>
                  <a:pt x="7005596" y="0"/>
                </a:lnTo>
                <a:lnTo>
                  <a:pt x="7005596" y="4583190"/>
                </a:lnTo>
                <a:lnTo>
                  <a:pt x="0" y="458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81" r="0" b="-66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4747" y="3269585"/>
            <a:ext cx="10083253" cy="1651133"/>
          </a:xfrm>
          <a:custGeom>
            <a:avLst/>
            <a:gdLst/>
            <a:ahLst/>
            <a:cxnLst/>
            <a:rect r="r" b="b" t="t" l="l"/>
            <a:pathLst>
              <a:path h="1651133" w="10083253">
                <a:moveTo>
                  <a:pt x="0" y="0"/>
                </a:moveTo>
                <a:lnTo>
                  <a:pt x="10083253" y="0"/>
                </a:lnTo>
                <a:lnTo>
                  <a:pt x="10083253" y="1651133"/>
                </a:lnTo>
                <a:lnTo>
                  <a:pt x="0" y="1651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7857" y="347682"/>
            <a:ext cx="4039290" cy="2524556"/>
          </a:xfrm>
          <a:custGeom>
            <a:avLst/>
            <a:gdLst/>
            <a:ahLst/>
            <a:cxnLst/>
            <a:rect r="r" b="b" t="t" l="l"/>
            <a:pathLst>
              <a:path h="2524556" w="4039290">
                <a:moveTo>
                  <a:pt x="0" y="0"/>
                </a:moveTo>
                <a:lnTo>
                  <a:pt x="4039290" y="0"/>
                </a:lnTo>
                <a:lnTo>
                  <a:pt x="4039290" y="2524556"/>
                </a:lnTo>
                <a:lnTo>
                  <a:pt x="0" y="2524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13872" y="226019"/>
            <a:ext cx="4154421" cy="2767883"/>
          </a:xfrm>
          <a:custGeom>
            <a:avLst/>
            <a:gdLst/>
            <a:ahLst/>
            <a:cxnLst/>
            <a:rect r="r" b="b" t="t" l="l"/>
            <a:pathLst>
              <a:path h="2767883" w="4154421">
                <a:moveTo>
                  <a:pt x="0" y="0"/>
                </a:moveTo>
                <a:lnTo>
                  <a:pt x="4154420" y="0"/>
                </a:lnTo>
                <a:lnTo>
                  <a:pt x="4154420" y="2767882"/>
                </a:lnTo>
                <a:lnTo>
                  <a:pt x="0" y="2767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589451"/>
            <a:ext cx="12358447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Quantitative Analysis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Driven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Split into Service Industry and Type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Time Series Trends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Microsoft Excel and R language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0555" y="1065922"/>
            <a:ext cx="10887239" cy="98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1"/>
              </a:lnSpc>
            </a:pPr>
            <a:r>
              <a:rPr lang="en-US" sz="57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Approach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2969" y="143786"/>
            <a:ext cx="14394480" cy="4462289"/>
          </a:xfrm>
          <a:custGeom>
            <a:avLst/>
            <a:gdLst/>
            <a:ahLst/>
            <a:cxnLst/>
            <a:rect r="r" b="b" t="t" l="l"/>
            <a:pathLst>
              <a:path h="4462289" w="14394480">
                <a:moveTo>
                  <a:pt x="0" y="0"/>
                </a:moveTo>
                <a:lnTo>
                  <a:pt x="14394481" y="0"/>
                </a:lnTo>
                <a:lnTo>
                  <a:pt x="14394481" y="4462288"/>
                </a:lnTo>
                <a:lnTo>
                  <a:pt x="0" y="4462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437" y="2260630"/>
            <a:ext cx="7385873" cy="109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0437" y="1520111"/>
            <a:ext cx="5896067" cy="7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4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5602" y="5105400"/>
            <a:ext cx="7035543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row represents one registered ongoing Flick hygene service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Customer ID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the ID of the organisation the service is for. A customer can have multiple services and locations.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Location ID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the ID for the location where the service take’s place. A location relates to one specific customer but can have multiple services.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Service type </a:t>
            </a: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represents which of Flick’s hygene services a service relates 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01514" y="5105400"/>
            <a:ext cx="7035543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Date</a:t>
            </a: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the date at which the service was registered/commenced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Industry</a:t>
            </a: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the industry the customer/location of the service belongs to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Frequency of Annual Occurences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how many times the service is performed every year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Quantity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the number of units serviced during each occurence.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Adjusted Average revenue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(not shown above) - </a:t>
            </a: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approximate value for the revenue the service generated this year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7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408296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44000" y="-350823"/>
            <a:ext cx="0" cy="11647285"/>
          </a:xfrm>
          <a:prstGeom prst="line">
            <a:avLst/>
          </a:prstGeom>
          <a:ln cap="flat" w="2762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144000" y="6858000"/>
            <a:ext cx="9447552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144000" y="3452813"/>
            <a:ext cx="9447552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285663" y="0"/>
            <a:ext cx="0" cy="1028700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5251112" y="0"/>
            <a:ext cx="0" cy="1028700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00437" y="2260630"/>
            <a:ext cx="7385873" cy="109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Longevity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0437" y="1520111"/>
            <a:ext cx="5896067" cy="7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4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0437" y="3900559"/>
            <a:ext cx="7035543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Vast majority of customers have been with Flick for over 8 years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loyalty of much older customers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 amount of new customers suggests difficulty attracting and/or retaining new customers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24458" y="1127999"/>
            <a:ext cx="205516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Hygiene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40804" y="4709549"/>
            <a:ext cx="205516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Isolation Precautions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44398" y="8038786"/>
            <a:ext cx="205516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Surveillance and Monitoring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41650" y="8038786"/>
            <a:ext cx="205516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Education and Training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22600" y="932736"/>
            <a:ext cx="2055167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Personal Protective Equipment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22600" y="4742815"/>
            <a:ext cx="205516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Vaccination Programs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98421" y="1127999"/>
            <a:ext cx="2347120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Environmental Cleaning and Disinfection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38543" y="4581525"/>
            <a:ext cx="2347120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Respiratory Hygiene and Cough Etiquette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78482" y="7843523"/>
            <a:ext cx="2347120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Healthcare Worker Health Programs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008532" y="1891269"/>
            <a:ext cx="9279468" cy="6090991"/>
          </a:xfrm>
          <a:custGeom>
            <a:avLst/>
            <a:gdLst/>
            <a:ahLst/>
            <a:cxnLst/>
            <a:rect r="r" b="b" t="t" l="l"/>
            <a:pathLst>
              <a:path h="6090991" w="9279468">
                <a:moveTo>
                  <a:pt x="0" y="0"/>
                </a:moveTo>
                <a:lnTo>
                  <a:pt x="9279468" y="0"/>
                </a:lnTo>
                <a:lnTo>
                  <a:pt x="9279468" y="6090991"/>
                </a:lnTo>
                <a:lnTo>
                  <a:pt x="0" y="6090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408296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44000" y="-350823"/>
            <a:ext cx="0" cy="11647285"/>
          </a:xfrm>
          <a:prstGeom prst="line">
            <a:avLst/>
          </a:prstGeom>
          <a:ln cap="flat" w="2762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54165" y="2029891"/>
            <a:ext cx="8489335" cy="5925263"/>
          </a:xfrm>
          <a:custGeom>
            <a:avLst/>
            <a:gdLst/>
            <a:ahLst/>
            <a:cxnLst/>
            <a:rect r="r" b="b" t="t" l="l"/>
            <a:pathLst>
              <a:path h="5925263" w="8489335">
                <a:moveTo>
                  <a:pt x="0" y="0"/>
                </a:moveTo>
                <a:lnTo>
                  <a:pt x="8489335" y="0"/>
                </a:lnTo>
                <a:lnTo>
                  <a:pt x="8489335" y="5925263"/>
                </a:lnTo>
                <a:lnTo>
                  <a:pt x="0" y="5925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0437" y="2260630"/>
            <a:ext cx="7385873" cy="109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 of Services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437" y="1520111"/>
            <a:ext cx="5896067" cy="7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4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0437" y="3900559"/>
            <a:ext cx="7035543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Sanitary dominates as Flick’s most profitable hygene service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Could be due being both their most high demand and most expensive service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Possible room for growth in more prominent services other than Sanitary, such as Nappy, Air Fresheners and Vending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408296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44000" y="-350823"/>
            <a:ext cx="0" cy="11647285"/>
          </a:xfrm>
          <a:prstGeom prst="line">
            <a:avLst/>
          </a:prstGeom>
          <a:ln cap="flat" w="2762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361551" y="2099824"/>
            <a:ext cx="8351551" cy="5905008"/>
          </a:xfrm>
          <a:custGeom>
            <a:avLst/>
            <a:gdLst/>
            <a:ahLst/>
            <a:cxnLst/>
            <a:rect r="r" b="b" t="t" l="l"/>
            <a:pathLst>
              <a:path h="5905008" w="8351551">
                <a:moveTo>
                  <a:pt x="0" y="0"/>
                </a:moveTo>
                <a:lnTo>
                  <a:pt x="8351551" y="0"/>
                </a:lnTo>
                <a:lnTo>
                  <a:pt x="8351551" y="5905008"/>
                </a:lnTo>
                <a:lnTo>
                  <a:pt x="0" y="59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0437" y="2260630"/>
            <a:ext cx="7603274" cy="109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 Profitability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437" y="1520111"/>
            <a:ext cx="5896067" cy="7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4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0437" y="3900559"/>
            <a:ext cx="7035543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More balanced proportions when splitting revenue by industry compared to service type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Schools are the industry that brings Flick the most revenue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~$750k of revenue from Unclassified industry sectors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When considering the previous chart, it is likely that all of these industries use Flick’s Sanitary service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445120"/>
            <a:chOff x="0" y="0"/>
            <a:chExt cx="4816593" cy="1434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34106"/>
            </a:xfrm>
            <a:custGeom>
              <a:avLst/>
              <a:gdLst/>
              <a:ahLst/>
              <a:cxnLst/>
              <a:rect r="r" b="b" t="t" l="l"/>
              <a:pathLst>
                <a:path h="14341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34106"/>
                  </a:lnTo>
                  <a:lnTo>
                    <a:pt x="0" y="1434106"/>
                  </a:lnTo>
                  <a:close/>
                </a:path>
              </a:pathLst>
            </a:custGeom>
            <a:solidFill>
              <a:srgbClr val="0A48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816593" cy="1529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9273" y="5445120"/>
            <a:ext cx="11994148" cy="4812652"/>
          </a:xfrm>
          <a:custGeom>
            <a:avLst/>
            <a:gdLst/>
            <a:ahLst/>
            <a:cxnLst/>
            <a:rect r="r" b="b" t="t" l="l"/>
            <a:pathLst>
              <a:path h="4812652" w="11994148">
                <a:moveTo>
                  <a:pt x="0" y="0"/>
                </a:moveTo>
                <a:lnTo>
                  <a:pt x="11994148" y="0"/>
                </a:lnTo>
                <a:lnTo>
                  <a:pt x="11994148" y="4812652"/>
                </a:lnTo>
                <a:lnTo>
                  <a:pt x="0" y="481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83421" y="6684843"/>
            <a:ext cx="5734500" cy="2333205"/>
          </a:xfrm>
          <a:custGeom>
            <a:avLst/>
            <a:gdLst/>
            <a:ahLst/>
            <a:cxnLst/>
            <a:rect r="r" b="b" t="t" l="l"/>
            <a:pathLst>
              <a:path h="2333205" w="5734500">
                <a:moveTo>
                  <a:pt x="0" y="0"/>
                </a:moveTo>
                <a:lnTo>
                  <a:pt x="5734500" y="0"/>
                </a:lnTo>
                <a:lnTo>
                  <a:pt x="5734500" y="2333206"/>
                </a:lnTo>
                <a:lnTo>
                  <a:pt x="0" y="233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89451"/>
            <a:ext cx="12358447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Majority of industries have Sanitary as their highest proportion service type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Schools (Flick’s largest revenue industry for hygene) have a uniquely high proportion of Vending services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Nappy and/or Air Fresheners services also make up a large proportion of Flick’s revenue in each industry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555" y="1065922"/>
            <a:ext cx="16440867" cy="98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1"/>
              </a:lnSpc>
            </a:pPr>
            <a:r>
              <a:rPr lang="en-US" sz="57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Proportion of Revenue by Service Type per Industry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51685"/>
            <a:ext cx="5896067" cy="7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4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A48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6501" y="1596311"/>
            <a:ext cx="6947542" cy="669272"/>
            <a:chOff x="0" y="0"/>
            <a:chExt cx="1829805" cy="1762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9805" cy="176269"/>
            </a:xfrm>
            <a:custGeom>
              <a:avLst/>
              <a:gdLst/>
              <a:ahLst/>
              <a:cxnLst/>
              <a:rect r="r" b="b" t="t" l="l"/>
              <a:pathLst>
                <a:path h="176269" w="1829805">
                  <a:moveTo>
                    <a:pt x="56831" y="0"/>
                  </a:moveTo>
                  <a:lnTo>
                    <a:pt x="1772974" y="0"/>
                  </a:lnTo>
                  <a:cubicBezTo>
                    <a:pt x="1788047" y="0"/>
                    <a:pt x="1802502" y="5988"/>
                    <a:pt x="1813160" y="16646"/>
                  </a:cubicBezTo>
                  <a:cubicBezTo>
                    <a:pt x="1823818" y="27303"/>
                    <a:pt x="1829805" y="41759"/>
                    <a:pt x="1829805" y="56831"/>
                  </a:cubicBezTo>
                  <a:lnTo>
                    <a:pt x="1829805" y="119438"/>
                  </a:lnTo>
                  <a:cubicBezTo>
                    <a:pt x="1829805" y="134510"/>
                    <a:pt x="1823818" y="148966"/>
                    <a:pt x="1813160" y="159624"/>
                  </a:cubicBezTo>
                  <a:cubicBezTo>
                    <a:pt x="1802502" y="170282"/>
                    <a:pt x="1788047" y="176269"/>
                    <a:pt x="1772974" y="176269"/>
                  </a:cubicBezTo>
                  <a:lnTo>
                    <a:pt x="56831" y="176269"/>
                  </a:lnTo>
                  <a:cubicBezTo>
                    <a:pt x="41759" y="176269"/>
                    <a:pt x="27303" y="170282"/>
                    <a:pt x="16646" y="159624"/>
                  </a:cubicBezTo>
                  <a:cubicBezTo>
                    <a:pt x="5988" y="148966"/>
                    <a:pt x="0" y="134510"/>
                    <a:pt x="0" y="119438"/>
                  </a:cubicBezTo>
                  <a:lnTo>
                    <a:pt x="0" y="56831"/>
                  </a:lnTo>
                  <a:cubicBezTo>
                    <a:pt x="0" y="41759"/>
                    <a:pt x="5988" y="27303"/>
                    <a:pt x="16646" y="16646"/>
                  </a:cubicBezTo>
                  <a:cubicBezTo>
                    <a:pt x="27303" y="5988"/>
                    <a:pt x="41759" y="0"/>
                    <a:pt x="56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29805" cy="214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470698" y="1672058"/>
            <a:ext cx="6119131" cy="460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 for Future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0437" y="2260630"/>
            <a:ext cx="7385873" cy="109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437" y="1520111"/>
            <a:ext cx="5896067" cy="7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4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437" y="3900559"/>
            <a:ext cx="7035543" cy="388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Focus on improving strategies to </a:t>
            </a: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 in new customers and their retention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such as with loyalty programs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Explore opportunities to </a:t>
            </a: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grow Nappy, Air Freshener and Vending services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rather than relying on Sanitary services for a majority of revenue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Expanding Vending services in the Schools industry sector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as their largest current source of revenue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63144" y="2818210"/>
            <a:ext cx="67038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Analysis of trends over time using Add Date field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0698" y="5492651"/>
            <a:ext cx="648334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Further analysis of Customer Longevity by Industry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63144" y="4092645"/>
            <a:ext cx="642509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Analysis of site location using State and Postcode fields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50954" y="6989000"/>
            <a:ext cx="524947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Further analysis of trends over time by Service Type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432317" y="3773557"/>
            <a:ext cx="6425097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0432317" y="5222303"/>
            <a:ext cx="6425097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432317" y="6671049"/>
            <a:ext cx="6425097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432317" y="8119795"/>
            <a:ext cx="6425097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418F">
                <a:alpha val="100000"/>
              </a:srgbClr>
            </a:gs>
            <a:gs pos="100000">
              <a:srgbClr val="51DBD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5785" y="0"/>
            <a:ext cx="11092215" cy="10287000"/>
            <a:chOff x="0" y="0"/>
            <a:chExt cx="1478962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866" t="0" r="26866" b="0"/>
            <a:stretch>
              <a:fillRect/>
            </a:stretch>
          </p:blipFill>
          <p:spPr>
            <a:xfrm flipH="false" flipV="false">
              <a:off x="0" y="0"/>
              <a:ext cx="1478962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7086546" y="0"/>
            <a:ext cx="10417552" cy="10417552"/>
          </a:xfrm>
          <a:custGeom>
            <a:avLst/>
            <a:gdLst/>
            <a:ahLst/>
            <a:cxnLst/>
            <a:rect r="r" b="b" t="t" l="l"/>
            <a:pathLst>
              <a:path h="10417552" w="10417552">
                <a:moveTo>
                  <a:pt x="0" y="0"/>
                </a:moveTo>
                <a:lnTo>
                  <a:pt x="10417552" y="0"/>
                </a:lnTo>
                <a:lnTo>
                  <a:pt x="10417552" y="10417552"/>
                </a:lnTo>
                <a:lnTo>
                  <a:pt x="0" y="10417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1500" y="4328241"/>
            <a:ext cx="8975201" cy="146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0"/>
              </a:lnSpc>
            </a:pPr>
            <a:r>
              <a:rPr lang="en-US" sz="860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3472" y="6029012"/>
            <a:ext cx="2042544" cy="67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9"/>
              </a:lnSpc>
              <a:spcBef>
                <a:spcPct val="0"/>
              </a:spcBef>
            </a:pPr>
            <a:r>
              <a:rPr lang="en-US" sz="347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78773" y="253331"/>
            <a:ext cx="7330455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Meet the 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89162" y="8999410"/>
            <a:ext cx="14909676" cy="460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700" i="tru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“We bring together skills in finance, analytics, communication, and strategy to deliver value to our client.”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23474" y="7008289"/>
            <a:ext cx="2581721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19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XILIN HUANG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78051" y="5516038"/>
            <a:ext cx="2788741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19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 MIN PUAH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0579" y="2357624"/>
            <a:ext cx="311794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19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JOSH MITELMAN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1797" y="4023788"/>
            <a:ext cx="3359944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19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TRUONG NGUYEN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38857" y="7754414"/>
            <a:ext cx="824582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i="true" spc="197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Finance Research · Cost Analysis · Financial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38857" y="6262163"/>
            <a:ext cx="921028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i="true" spc="197" strike="noStrike" u="non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Marketing Strategy · Team Communication · Visual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68120" y="3103749"/>
            <a:ext cx="849243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i="true" spc="197" strike="noStrike" u="non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Project Oversight · Data Analysis · Team Coordination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8857" y="4769913"/>
            <a:ext cx="846713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i="true" spc="197" strike="noStrike" u="none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External Liaison · Industry Research · Communication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98947" y="1470023"/>
            <a:ext cx="2599083" cy="734789"/>
            <a:chOff x="0" y="0"/>
            <a:chExt cx="684532" cy="193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4532" cy="193525"/>
            </a:xfrm>
            <a:custGeom>
              <a:avLst/>
              <a:gdLst/>
              <a:ahLst/>
              <a:cxnLst/>
              <a:rect r="r" b="b" t="t" l="l"/>
              <a:pathLst>
                <a:path h="193525" w="684532">
                  <a:moveTo>
                    <a:pt x="96762" y="0"/>
                  </a:moveTo>
                  <a:lnTo>
                    <a:pt x="587770" y="0"/>
                  </a:lnTo>
                  <a:cubicBezTo>
                    <a:pt x="641210" y="0"/>
                    <a:pt x="684532" y="43322"/>
                    <a:pt x="684532" y="96762"/>
                  </a:cubicBezTo>
                  <a:lnTo>
                    <a:pt x="684532" y="96762"/>
                  </a:lnTo>
                  <a:cubicBezTo>
                    <a:pt x="684532" y="150203"/>
                    <a:pt x="641210" y="193525"/>
                    <a:pt x="587770" y="193525"/>
                  </a:cubicBezTo>
                  <a:lnTo>
                    <a:pt x="96762" y="193525"/>
                  </a:lnTo>
                  <a:cubicBezTo>
                    <a:pt x="43322" y="193525"/>
                    <a:pt x="0" y="150203"/>
                    <a:pt x="0" y="96762"/>
                  </a:cubicBezTo>
                  <a:lnTo>
                    <a:pt x="0" y="96762"/>
                  </a:lnTo>
                  <a:cubicBezTo>
                    <a:pt x="0" y="43322"/>
                    <a:pt x="43322" y="0"/>
                    <a:pt x="9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84532" cy="23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6628" y="2013181"/>
            <a:ext cx="9162707" cy="114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2"/>
              </a:lnSpc>
            </a:pPr>
            <a:r>
              <a:rPr lang="en-US" sz="66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Presentation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86572" y="2862036"/>
            <a:ext cx="753143" cy="72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422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86572" y="5787842"/>
            <a:ext cx="753143" cy="72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422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86572" y="4339096"/>
            <a:ext cx="753143" cy="72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422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86572" y="7236588"/>
            <a:ext cx="753143" cy="72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4227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6738" y="1206869"/>
            <a:ext cx="5896067" cy="76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5"/>
              </a:lnSpc>
            </a:pPr>
            <a:r>
              <a:rPr lang="en-US" sz="44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Today’s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95280" y="2944240"/>
            <a:ext cx="4708658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95280" y="5805131"/>
            <a:ext cx="7032281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Approach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95280" y="4356386"/>
            <a:ext cx="4708658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95280" y="7253877"/>
            <a:ext cx="7032281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Findings &amp; Recommendations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63144" y="1536244"/>
            <a:ext cx="2976342" cy="56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32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Structure</a:t>
            </a:r>
          </a:p>
        </p:txBody>
      </p:sp>
      <p:sp>
        <p:nvSpPr>
          <p:cNvPr name="AutoShape 16" id="16"/>
          <p:cNvSpPr/>
          <p:nvPr/>
        </p:nvSpPr>
        <p:spPr>
          <a:xfrm>
            <a:off x="9898947" y="3658059"/>
            <a:ext cx="6425097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898947" y="5106805"/>
            <a:ext cx="6425097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9898947" y="6555550"/>
            <a:ext cx="6425097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9898947" y="8004296"/>
            <a:ext cx="6425097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0" y="2204811"/>
            <a:ext cx="8140469" cy="8140469"/>
          </a:xfrm>
          <a:custGeom>
            <a:avLst/>
            <a:gdLst/>
            <a:ahLst/>
            <a:cxnLst/>
            <a:rect r="r" b="b" t="t" l="l"/>
            <a:pathLst>
              <a:path h="8140469" w="8140469">
                <a:moveTo>
                  <a:pt x="0" y="0"/>
                </a:moveTo>
                <a:lnTo>
                  <a:pt x="8140469" y="0"/>
                </a:lnTo>
                <a:lnTo>
                  <a:pt x="8140469" y="8140469"/>
                </a:lnTo>
                <a:lnTo>
                  <a:pt x="0" y="814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42652" y="0"/>
            <a:ext cx="9462761" cy="7063911"/>
            <a:chOff x="0" y="0"/>
            <a:chExt cx="12617015" cy="941854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314" t="0" r="4314" b="0"/>
            <a:stretch>
              <a:fillRect/>
            </a:stretch>
          </p:blipFill>
          <p:spPr>
            <a:xfrm flipH="false" flipV="false">
              <a:off x="0" y="0"/>
              <a:ext cx="6206907" cy="941854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7684" t="0" r="17684" b="0"/>
            <a:stretch>
              <a:fillRect/>
            </a:stretch>
          </p:blipFill>
          <p:spPr>
            <a:xfrm flipH="false" flipV="false">
              <a:off x="6410107" y="0"/>
              <a:ext cx="6206907" cy="941854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0" y="0"/>
            <a:ext cx="8942652" cy="10287000"/>
            <a:chOff x="0" y="0"/>
            <a:chExt cx="235526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526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5266">
                  <a:moveTo>
                    <a:pt x="0" y="0"/>
                  </a:moveTo>
                  <a:lnTo>
                    <a:pt x="2355266" y="0"/>
                  </a:lnTo>
                  <a:lnTo>
                    <a:pt x="23552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355266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0503" y="7881479"/>
            <a:ext cx="3722372" cy="627025"/>
            <a:chOff x="0" y="0"/>
            <a:chExt cx="980378" cy="1651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0378" cy="165142"/>
            </a:xfrm>
            <a:custGeom>
              <a:avLst/>
              <a:gdLst/>
              <a:ahLst/>
              <a:cxnLst/>
              <a:rect r="r" b="b" t="t" l="l"/>
              <a:pathLst>
                <a:path h="165142" w="980378">
                  <a:moveTo>
                    <a:pt x="82571" y="0"/>
                  </a:moveTo>
                  <a:lnTo>
                    <a:pt x="897807" y="0"/>
                  </a:lnTo>
                  <a:cubicBezTo>
                    <a:pt x="919706" y="0"/>
                    <a:pt x="940708" y="8699"/>
                    <a:pt x="956193" y="24185"/>
                  </a:cubicBezTo>
                  <a:cubicBezTo>
                    <a:pt x="971678" y="39670"/>
                    <a:pt x="980378" y="60672"/>
                    <a:pt x="980378" y="82571"/>
                  </a:cubicBezTo>
                  <a:lnTo>
                    <a:pt x="980378" y="82571"/>
                  </a:lnTo>
                  <a:cubicBezTo>
                    <a:pt x="980378" y="128174"/>
                    <a:pt x="943409" y="165142"/>
                    <a:pt x="897807" y="165142"/>
                  </a:cubicBezTo>
                  <a:lnTo>
                    <a:pt x="82571" y="165142"/>
                  </a:lnTo>
                  <a:cubicBezTo>
                    <a:pt x="36968" y="165142"/>
                    <a:pt x="0" y="128174"/>
                    <a:pt x="0" y="82571"/>
                  </a:cubicBezTo>
                  <a:lnTo>
                    <a:pt x="0" y="82571"/>
                  </a:lnTo>
                  <a:cubicBezTo>
                    <a:pt x="0" y="36968"/>
                    <a:pt x="36968" y="0"/>
                    <a:pt x="825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0378" cy="20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188757" y="7964945"/>
            <a:ext cx="3955243" cy="460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2"/>
              </a:lnSpc>
            </a:pPr>
            <a:r>
              <a:rPr lang="en-US"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Serivce Areas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001996" y="8022095"/>
            <a:ext cx="364873" cy="374279"/>
          </a:xfrm>
          <a:custGeom>
            <a:avLst/>
            <a:gdLst/>
            <a:ahLst/>
            <a:cxnLst/>
            <a:rect r="r" b="b" t="t" l="l"/>
            <a:pathLst>
              <a:path h="374279" w="364873">
                <a:moveTo>
                  <a:pt x="0" y="0"/>
                </a:moveTo>
                <a:lnTo>
                  <a:pt x="364872" y="0"/>
                </a:lnTo>
                <a:lnTo>
                  <a:pt x="364872" y="374279"/>
                </a:lnTo>
                <a:lnTo>
                  <a:pt x="0" y="374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2955" y="486860"/>
            <a:ext cx="8636742" cy="97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1"/>
              </a:lnSpc>
            </a:pPr>
            <a:r>
              <a:rPr lang="en-US" sz="579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About Flick Pest Control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1941507"/>
            <a:ext cx="8366868" cy="5621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Flick is a leading pest control and hygiene service provider in Australia.</a:t>
            </a:r>
          </a:p>
          <a:p>
            <a:pPr algn="just" marL="604516" indent="-302258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Established in 1918, with over 100 years of industry experience.</a:t>
            </a:r>
          </a:p>
          <a:p>
            <a:pPr algn="just" marL="604516" indent="-302258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part of the global Anticimex Group, operating across 50+ branches in Australia.</a:t>
            </a:r>
          </a:p>
          <a:p>
            <a:pPr algn="just" marL="604516" indent="-302258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1,250 staff servicing more than 300,000 customer sites annually.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9205" y="7448229"/>
            <a:ext cx="3944275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A489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Residential 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2036" y="7439164"/>
            <a:ext cx="3360369" cy="106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A489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General Pest Control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672036" y="8394014"/>
            <a:ext cx="3360369" cy="106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A489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Termite Solutions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099205" y="8384219"/>
            <a:ext cx="3944275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A489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Hygiene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8525939" y="335473"/>
            <a:ext cx="0" cy="96782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08026" y="1985049"/>
            <a:ext cx="8029146" cy="426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support Flick’s Hygiene division in understanding its current customer base and improving resource allocation and marketing strategies.</a:t>
            </a:r>
          </a:p>
          <a:p>
            <a:pPr algn="l">
              <a:lnSpc>
                <a:spcPts val="6799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H="true">
            <a:off x="496793" y="5673508"/>
            <a:ext cx="1676250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962922" y="5913301"/>
            <a:ext cx="4369527" cy="2911198"/>
          </a:xfrm>
          <a:custGeom>
            <a:avLst/>
            <a:gdLst/>
            <a:ahLst/>
            <a:cxnLst/>
            <a:rect r="r" b="b" t="t" l="l"/>
            <a:pathLst>
              <a:path h="2911198" w="4369527">
                <a:moveTo>
                  <a:pt x="0" y="0"/>
                </a:moveTo>
                <a:lnTo>
                  <a:pt x="4369527" y="0"/>
                </a:lnTo>
                <a:lnTo>
                  <a:pt x="4369527" y="2911198"/>
                </a:lnTo>
                <a:lnTo>
                  <a:pt x="0" y="2911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74294"/>
            <a:ext cx="6080671" cy="1758380"/>
            <a:chOff x="0" y="0"/>
            <a:chExt cx="8107561" cy="23445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23858"/>
              <a:ext cx="8107561" cy="1420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94"/>
                </a:lnSpc>
              </a:pPr>
              <a:r>
                <a:rPr lang="en-US" sz="646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Challenges ❓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7861423" cy="934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87"/>
                </a:lnSpc>
              </a:pPr>
              <a:r>
                <a:rPr lang="en-US" sz="427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Current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926640" y="1985049"/>
            <a:ext cx="8811618" cy="340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Flick seeks to gain greater visibility into customer behaviour and service patterns to make more data-informed business decisions.</a:t>
            </a:r>
          </a:p>
          <a:p>
            <a:pPr algn="l">
              <a:lnSpc>
                <a:spcPts val="679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708026" y="274294"/>
            <a:ext cx="6080671" cy="1758380"/>
            <a:chOff x="0" y="0"/>
            <a:chExt cx="8107561" cy="234450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23858"/>
              <a:ext cx="8107561" cy="1420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94"/>
                </a:lnSpc>
              </a:pPr>
              <a:r>
                <a:rPr lang="en-US" sz="646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Purpose 🎯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7861423" cy="934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87"/>
                </a:lnSpc>
              </a:pPr>
              <a:r>
                <a:rPr lang="en-US" sz="427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Project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08026" y="7568574"/>
            <a:ext cx="8029146" cy="255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Data-driven customer insights.</a:t>
            </a:r>
          </a:p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Strategic recommendations for marketing and resource deployment.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04263" y="6528371"/>
            <a:ext cx="8256371" cy="344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731"/>
              </a:lnSpc>
            </a:pPr>
            <a:r>
              <a:rPr lang="en-US" sz="686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</a:t>
            </a:r>
          </a:p>
          <a:p>
            <a:pPr algn="r">
              <a:lnSpc>
                <a:spcPts val="13731"/>
              </a:lnSpc>
            </a:pPr>
            <a:r>
              <a:rPr lang="en-US" sz="686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Brief &amp; Scope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08026" y="5913301"/>
            <a:ext cx="6080671" cy="1758380"/>
            <a:chOff x="0" y="0"/>
            <a:chExt cx="8107561" cy="234450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23858"/>
              <a:ext cx="8107561" cy="1420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94"/>
                </a:lnSpc>
              </a:pPr>
              <a:r>
                <a:rPr lang="en-US" sz="646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Deliverables  📦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7861423" cy="934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87"/>
                </a:lnSpc>
              </a:pPr>
              <a:r>
                <a:rPr lang="en-US" sz="427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2628" y="7161028"/>
            <a:ext cx="2456775" cy="24567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6021" y="3650701"/>
            <a:ext cx="3291572" cy="32915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0683" y="443921"/>
            <a:ext cx="2566374" cy="25663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22768" y="852367"/>
            <a:ext cx="2231734" cy="22317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8616" y="7847148"/>
            <a:ext cx="2382383" cy="2338832"/>
            <a:chOff x="0" y="0"/>
            <a:chExt cx="812800" cy="7979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97942"/>
            </a:xfrm>
            <a:custGeom>
              <a:avLst/>
              <a:gdLst/>
              <a:ahLst/>
              <a:cxnLst/>
              <a:rect r="r" b="b" t="t" l="l"/>
              <a:pathLst>
                <a:path h="797942" w="812800">
                  <a:moveTo>
                    <a:pt x="406400" y="0"/>
                  </a:moveTo>
                  <a:cubicBezTo>
                    <a:pt x="181951" y="0"/>
                    <a:pt x="0" y="178625"/>
                    <a:pt x="0" y="398971"/>
                  </a:cubicBezTo>
                  <a:cubicBezTo>
                    <a:pt x="0" y="619316"/>
                    <a:pt x="181951" y="797942"/>
                    <a:pt x="406400" y="797942"/>
                  </a:cubicBezTo>
                  <a:cubicBezTo>
                    <a:pt x="630849" y="797942"/>
                    <a:pt x="812800" y="619316"/>
                    <a:pt x="812800" y="398971"/>
                  </a:cubicBezTo>
                  <a:cubicBezTo>
                    <a:pt x="812800" y="17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20443"/>
              <a:ext cx="660400" cy="743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H="true" flipV="true">
            <a:off x="1483870" y="3010295"/>
            <a:ext cx="370678" cy="7853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854548" y="6833184"/>
            <a:ext cx="218568" cy="10139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3402199" y="2909961"/>
            <a:ext cx="1056556" cy="105655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3834388" y="6202039"/>
            <a:ext cx="599763" cy="103881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4411692" y="149687"/>
            <a:ext cx="3599922" cy="1619965"/>
          </a:xfrm>
          <a:custGeom>
            <a:avLst/>
            <a:gdLst/>
            <a:ahLst/>
            <a:cxnLst/>
            <a:rect r="r" b="b" t="t" l="l"/>
            <a:pathLst>
              <a:path h="1619965" w="3599922">
                <a:moveTo>
                  <a:pt x="0" y="0"/>
                </a:moveTo>
                <a:lnTo>
                  <a:pt x="3599922" y="0"/>
                </a:lnTo>
                <a:lnTo>
                  <a:pt x="3599922" y="1619965"/>
                </a:lnTo>
                <a:lnTo>
                  <a:pt x="0" y="1619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72788" y="4646737"/>
            <a:ext cx="2885461" cy="170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5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Analytical Focus Areas</a:t>
            </a:r>
          </a:p>
          <a:p>
            <a:pPr algn="ctr">
              <a:lnSpc>
                <a:spcPts val="4283"/>
              </a:lnSpc>
            </a:pPr>
            <a:r>
              <a:rPr lang="en-US" sz="35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🔍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741" y="1011338"/>
            <a:ext cx="2714258" cy="131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Industry Segmentation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4537" y="8557649"/>
            <a:ext cx="2085657" cy="89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 Contribution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61237" y="1511937"/>
            <a:ext cx="1954796" cy="93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Types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59258" y="7930501"/>
            <a:ext cx="2456775" cy="89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Frequency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37686" y="738067"/>
            <a:ext cx="7385873" cy="109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Insights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37686" y="127567"/>
            <a:ext cx="5896067" cy="7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4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Components of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55243" y="8694555"/>
            <a:ext cx="8256371" cy="139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62"/>
              </a:lnSpc>
            </a:pPr>
            <a:r>
              <a:rPr lang="en-US" sz="646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Project Brief &amp; Scope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37686" y="1798227"/>
            <a:ext cx="11850314" cy="227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Industry Segmentation: </a:t>
            </a:r>
          </a:p>
          <a:p>
            <a:pPr algn="l">
              <a:lnSpc>
                <a:spcPts val="60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</a:t>
            </a:r>
            <a:r>
              <a:rPr lang="en-US" sz="30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entify industries with strong growth potential and opportunities for long-term investment.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37686" y="4100578"/>
            <a:ext cx="8919642" cy="151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Types: </a:t>
            </a:r>
          </a:p>
          <a:p>
            <a:pPr algn="l">
              <a:lnSpc>
                <a:spcPts val="6000"/>
              </a:lnSpc>
            </a:pPr>
            <a:r>
              <a:rPr lang="en-US" b="true" sz="30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Product/service demand &amp; preferences among customers.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37686" y="5708352"/>
            <a:ext cx="7493347" cy="148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Frequency: </a:t>
            </a:r>
          </a:p>
          <a:p>
            <a:pPr algn="l">
              <a:lnSpc>
                <a:spcPts val="5999"/>
              </a:lnSpc>
            </a:pPr>
            <a:r>
              <a:rPr lang="en-US" b="true" sz="2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engagement levels &amp; service intensity.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437686" y="7218178"/>
            <a:ext cx="11573928" cy="148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 Contribution: </a:t>
            </a:r>
          </a:p>
          <a:p>
            <a:pPr algn="l">
              <a:lnSpc>
                <a:spcPts val="5999"/>
              </a:lnSpc>
            </a:pPr>
            <a:r>
              <a:rPr lang="en-US" b="true" sz="2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Pinpoint high-value clients &amp; prioritise retention and upselling strategies.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1858" y="0"/>
            <a:ext cx="9746142" cy="10287000"/>
            <a:chOff x="0" y="0"/>
            <a:chExt cx="256688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68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66885">
                  <a:moveTo>
                    <a:pt x="0" y="0"/>
                  </a:moveTo>
                  <a:lnTo>
                    <a:pt x="2566885" y="0"/>
                  </a:lnTo>
                  <a:lnTo>
                    <a:pt x="25668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566885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0335" y="2532476"/>
            <a:ext cx="7718893" cy="5222049"/>
          </a:xfrm>
          <a:custGeom>
            <a:avLst/>
            <a:gdLst/>
            <a:ahLst/>
            <a:cxnLst/>
            <a:rect r="r" b="b" t="t" l="l"/>
            <a:pathLst>
              <a:path h="5222049" w="7718893">
                <a:moveTo>
                  <a:pt x="0" y="0"/>
                </a:moveTo>
                <a:lnTo>
                  <a:pt x="7718892" y="0"/>
                </a:lnTo>
                <a:lnTo>
                  <a:pt x="7718892" y="5222048"/>
                </a:lnTo>
                <a:lnTo>
                  <a:pt x="0" y="5222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61" t="0" r="-101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21872" y="3942462"/>
            <a:ext cx="7786114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Flick Pest Control operates in a competitive pest control and hygiene services industry. Despite its strong market presence, limited insight into its hygiene customer base is hindering its ability to: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Tailor marketing campaigns effectively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Identify high-value customer segments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Allocate marketing and operational resources optimally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950463" y="2418176"/>
            <a:ext cx="8928933" cy="109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4"/>
              </a:lnSpc>
            </a:pPr>
            <a:r>
              <a:rPr lang="en-US" sz="64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The Issue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42652" y="0"/>
            <a:ext cx="9345348" cy="5695872"/>
            <a:chOff x="0" y="0"/>
            <a:chExt cx="12460464" cy="759449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830" r="0" b="4830"/>
            <a:stretch>
              <a:fillRect/>
            </a:stretch>
          </p:blipFill>
          <p:spPr>
            <a:xfrm flipH="false" flipV="false">
              <a:off x="0" y="0"/>
              <a:ext cx="6128632" cy="369564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4745" r="0" b="4745"/>
            <a:stretch>
              <a:fillRect/>
            </a:stretch>
          </p:blipFill>
          <p:spPr>
            <a:xfrm flipH="false" flipV="false">
              <a:off x="0" y="3898848"/>
              <a:ext cx="6128632" cy="369564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5311" r="0" b="5311"/>
            <a:stretch>
              <a:fillRect/>
            </a:stretch>
          </p:blipFill>
          <p:spPr>
            <a:xfrm flipH="false" flipV="false">
              <a:off x="6331832" y="0"/>
              <a:ext cx="6128632" cy="759449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0"/>
            <a:ext cx="8942652" cy="10287000"/>
            <a:chOff x="0" y="0"/>
            <a:chExt cx="2355266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526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5266">
                  <a:moveTo>
                    <a:pt x="0" y="0"/>
                  </a:moveTo>
                  <a:lnTo>
                    <a:pt x="2355266" y="0"/>
                  </a:lnTo>
                  <a:lnTo>
                    <a:pt x="23552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355266" cy="2804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89097" y="9495058"/>
            <a:ext cx="430398" cy="441493"/>
          </a:xfrm>
          <a:custGeom>
            <a:avLst/>
            <a:gdLst/>
            <a:ahLst/>
            <a:cxnLst/>
            <a:rect r="r" b="b" t="t" l="l"/>
            <a:pathLst>
              <a:path h="441493" w="430398">
                <a:moveTo>
                  <a:pt x="0" y="0"/>
                </a:moveTo>
                <a:lnTo>
                  <a:pt x="430398" y="0"/>
                </a:lnTo>
                <a:lnTo>
                  <a:pt x="430398" y="441493"/>
                </a:lnTo>
                <a:lnTo>
                  <a:pt x="0" y="441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1461" y="7886327"/>
            <a:ext cx="3145144" cy="2561863"/>
          </a:xfrm>
          <a:custGeom>
            <a:avLst/>
            <a:gdLst/>
            <a:ahLst/>
            <a:cxnLst/>
            <a:rect r="r" b="b" t="t" l="l"/>
            <a:pathLst>
              <a:path h="2561863" w="3145144">
                <a:moveTo>
                  <a:pt x="0" y="0"/>
                </a:moveTo>
                <a:lnTo>
                  <a:pt x="3145144" y="0"/>
                </a:lnTo>
                <a:lnTo>
                  <a:pt x="3145144" y="2561863"/>
                </a:lnTo>
                <a:lnTo>
                  <a:pt x="0" y="2561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3554" y="5446657"/>
            <a:ext cx="7035543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hygiene service segment serves diverse industries (e.g., hospitality, education, property management)</a:t>
            </a:r>
          </a:p>
          <a:p>
            <a:pPr algn="ctr">
              <a:lnSpc>
                <a:spcPts val="30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16690" y="5959674"/>
            <a:ext cx="7997271" cy="397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3546"/>
              </a:lnSpc>
              <a:buFont typeface="Arial"/>
              <a:buChar char="•"/>
            </a:pPr>
            <a:r>
              <a:rPr lang="en-US" b="true" sz="1800">
                <a:solidFill>
                  <a:srgbClr val="0A48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is insufficient segmentation of hygiene customers by revenue, size, industry, and service frequency.</a:t>
            </a:r>
          </a:p>
          <a:p>
            <a:pPr algn="l" marL="388622" indent="-194311" lvl="1">
              <a:lnSpc>
                <a:spcPts val="3546"/>
              </a:lnSpc>
              <a:buFont typeface="Arial"/>
              <a:buChar char="•"/>
            </a:pPr>
            <a:r>
              <a:rPr lang="en-US" b="true" sz="1800">
                <a:solidFill>
                  <a:srgbClr val="0A48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retention rates in this sector are not clearly tracked or understood.</a:t>
            </a:r>
          </a:p>
          <a:p>
            <a:pPr algn="l" marL="388622" indent="-194311" lvl="1">
              <a:lnSpc>
                <a:spcPts val="3546"/>
              </a:lnSpc>
              <a:buFont typeface="Arial"/>
              <a:buChar char="•"/>
            </a:pPr>
            <a:r>
              <a:rPr lang="en-US" b="true" sz="1800">
                <a:solidFill>
                  <a:srgbClr val="0A48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Marketing strategies are not clearly aligned with actual customer needs and behaviors in the hygiene domain.</a:t>
            </a:r>
          </a:p>
          <a:p>
            <a:pPr algn="l" marL="388622" indent="-194311" lvl="1">
              <a:lnSpc>
                <a:spcPts val="3546"/>
              </a:lnSpc>
              <a:buFont typeface="Arial"/>
              <a:buChar char="•"/>
            </a:pPr>
            <a:r>
              <a:rPr lang="en-US" b="true" sz="1800">
                <a:solidFill>
                  <a:srgbClr val="0A48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Competitive positioning for hygiene services remains unclear — especially compared to rival firms offering bundled or tech-enhanced hygiene solutions.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3554" y="2743161"/>
            <a:ext cx="7035543" cy="184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1"/>
              </a:lnSpc>
            </a:pPr>
            <a:r>
              <a:rPr lang="en-US" sz="57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 Problem in the Hygiene Sector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A48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5023" y="4284416"/>
            <a:ext cx="4234464" cy="544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Break down hygiene service customers by: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Industry sector.</a:t>
            </a:r>
          </a:p>
          <a:p>
            <a:pPr algn="l">
              <a:lnSpc>
                <a:spcPts val="3079"/>
              </a:lnSpc>
            </a:pP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Business size (revenue, sites, employees).</a:t>
            </a:r>
          </a:p>
          <a:p>
            <a:pPr algn="l">
              <a:lnSpc>
                <a:spcPts val="3079"/>
              </a:lnSpc>
            </a:pP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Geographic location.</a:t>
            </a:r>
          </a:p>
          <a:p>
            <a:pPr algn="l">
              <a:lnSpc>
                <a:spcPts val="3079"/>
              </a:lnSpc>
            </a:pP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Tenure with Flick.</a:t>
            </a:r>
          </a:p>
          <a:p>
            <a:pPr algn="l">
              <a:lnSpc>
                <a:spcPts val="3079"/>
              </a:lnSpc>
            </a:pP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contribution and service mix.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200437" y="960108"/>
            <a:ext cx="6331128" cy="103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8"/>
              </a:lnSpc>
            </a:pPr>
            <a:r>
              <a:rPr lang="en-US" sz="6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Of Work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26644" y="4284416"/>
            <a:ext cx="4063882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Identify: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commonly used hygiene services.</a:t>
            </a:r>
          </a:p>
          <a:p>
            <a:pPr algn="l">
              <a:lnSpc>
                <a:spcPts val="3079"/>
              </a:lnSpc>
            </a:pP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Customer longevity patterns.</a:t>
            </a:r>
          </a:p>
          <a:p>
            <a:pPr algn="l">
              <a:lnSpc>
                <a:spcPts val="3079"/>
              </a:lnSpc>
            </a:pP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factors contributing to retention or churn. 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881513" y="4284416"/>
            <a:ext cx="4161297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Highlight potential growth opportunities.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 how Flick can: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 marketing effectiveness.</a:t>
            </a:r>
          </a:p>
          <a:p>
            <a:pPr algn="l">
              <a:lnSpc>
                <a:spcPts val="3079"/>
              </a:lnSpc>
            </a:pP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Optimize customer targeting.</a:t>
            </a:r>
          </a:p>
          <a:p>
            <a:pPr algn="l">
              <a:lnSpc>
                <a:spcPts val="3079"/>
              </a:lnSpc>
            </a:pP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Boost retention in high-value segments.</a:t>
            </a:r>
          </a:p>
          <a:p>
            <a:pPr algn="l">
              <a:lnSpc>
                <a:spcPts val="307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15023" y="2768069"/>
            <a:ext cx="4034711" cy="976233"/>
            <a:chOff x="0" y="0"/>
            <a:chExt cx="1163968" cy="281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3968" cy="281632"/>
            </a:xfrm>
            <a:custGeom>
              <a:avLst/>
              <a:gdLst/>
              <a:ahLst/>
              <a:cxnLst/>
              <a:rect r="r" b="b" t="t" l="l"/>
              <a:pathLst>
                <a:path h="281632" w="1163968">
                  <a:moveTo>
                    <a:pt x="97860" y="0"/>
                  </a:moveTo>
                  <a:lnTo>
                    <a:pt x="1066108" y="0"/>
                  </a:lnTo>
                  <a:cubicBezTo>
                    <a:pt x="1120154" y="0"/>
                    <a:pt x="1163968" y="43814"/>
                    <a:pt x="1163968" y="97860"/>
                  </a:cubicBezTo>
                  <a:lnTo>
                    <a:pt x="1163968" y="183772"/>
                  </a:lnTo>
                  <a:cubicBezTo>
                    <a:pt x="1163968" y="237819"/>
                    <a:pt x="1120154" y="281632"/>
                    <a:pt x="1066108" y="281632"/>
                  </a:cubicBezTo>
                  <a:lnTo>
                    <a:pt x="97860" y="281632"/>
                  </a:lnTo>
                  <a:cubicBezTo>
                    <a:pt x="71906" y="281632"/>
                    <a:pt x="47015" y="271322"/>
                    <a:pt x="28663" y="252970"/>
                  </a:cubicBezTo>
                  <a:cubicBezTo>
                    <a:pt x="10310" y="234617"/>
                    <a:pt x="0" y="209726"/>
                    <a:pt x="0" y="183772"/>
                  </a:cubicBezTo>
                  <a:lnTo>
                    <a:pt x="0" y="97860"/>
                  </a:lnTo>
                  <a:cubicBezTo>
                    <a:pt x="0" y="43814"/>
                    <a:pt x="43814" y="0"/>
                    <a:pt x="978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63968" cy="319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00437" y="3024383"/>
            <a:ext cx="4063882" cy="431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56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Data Analysis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126644" y="2768069"/>
            <a:ext cx="4063882" cy="1049446"/>
            <a:chOff x="0" y="0"/>
            <a:chExt cx="1172384" cy="3027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2384" cy="302753"/>
            </a:xfrm>
            <a:custGeom>
              <a:avLst/>
              <a:gdLst/>
              <a:ahLst/>
              <a:cxnLst/>
              <a:rect r="r" b="b" t="t" l="l"/>
              <a:pathLst>
                <a:path h="302753" w="1172384">
                  <a:moveTo>
                    <a:pt x="97158" y="0"/>
                  </a:moveTo>
                  <a:lnTo>
                    <a:pt x="1075226" y="0"/>
                  </a:lnTo>
                  <a:cubicBezTo>
                    <a:pt x="1100994" y="0"/>
                    <a:pt x="1125706" y="10236"/>
                    <a:pt x="1143927" y="28457"/>
                  </a:cubicBezTo>
                  <a:cubicBezTo>
                    <a:pt x="1162147" y="46677"/>
                    <a:pt x="1172384" y="71390"/>
                    <a:pt x="1172384" y="97158"/>
                  </a:cubicBezTo>
                  <a:lnTo>
                    <a:pt x="1172384" y="205595"/>
                  </a:lnTo>
                  <a:cubicBezTo>
                    <a:pt x="1172384" y="231363"/>
                    <a:pt x="1162147" y="256076"/>
                    <a:pt x="1143927" y="274296"/>
                  </a:cubicBezTo>
                  <a:cubicBezTo>
                    <a:pt x="1125706" y="292517"/>
                    <a:pt x="1100994" y="302753"/>
                    <a:pt x="1075226" y="302753"/>
                  </a:cubicBezTo>
                  <a:lnTo>
                    <a:pt x="97158" y="302753"/>
                  </a:lnTo>
                  <a:cubicBezTo>
                    <a:pt x="71390" y="302753"/>
                    <a:pt x="46677" y="292517"/>
                    <a:pt x="28457" y="274296"/>
                  </a:cubicBezTo>
                  <a:cubicBezTo>
                    <a:pt x="10236" y="256076"/>
                    <a:pt x="0" y="231363"/>
                    <a:pt x="0" y="205595"/>
                  </a:cubicBezTo>
                  <a:lnTo>
                    <a:pt x="0" y="97158"/>
                  </a:lnTo>
                  <a:cubicBezTo>
                    <a:pt x="0" y="71390"/>
                    <a:pt x="10236" y="46677"/>
                    <a:pt x="28457" y="28457"/>
                  </a:cubicBezTo>
                  <a:cubicBezTo>
                    <a:pt x="46677" y="10236"/>
                    <a:pt x="71390" y="0"/>
                    <a:pt x="97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72384" cy="340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112059" y="2921220"/>
            <a:ext cx="4063882" cy="81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56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Behavioral and Retention Patterns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881513" y="2768069"/>
            <a:ext cx="4063882" cy="1049446"/>
            <a:chOff x="0" y="0"/>
            <a:chExt cx="1172384" cy="302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2384" cy="302753"/>
            </a:xfrm>
            <a:custGeom>
              <a:avLst/>
              <a:gdLst/>
              <a:ahLst/>
              <a:cxnLst/>
              <a:rect r="r" b="b" t="t" l="l"/>
              <a:pathLst>
                <a:path h="302753" w="1172384">
                  <a:moveTo>
                    <a:pt x="97158" y="0"/>
                  </a:moveTo>
                  <a:lnTo>
                    <a:pt x="1075226" y="0"/>
                  </a:lnTo>
                  <a:cubicBezTo>
                    <a:pt x="1100994" y="0"/>
                    <a:pt x="1125706" y="10236"/>
                    <a:pt x="1143927" y="28457"/>
                  </a:cubicBezTo>
                  <a:cubicBezTo>
                    <a:pt x="1162147" y="46677"/>
                    <a:pt x="1172384" y="71390"/>
                    <a:pt x="1172384" y="97158"/>
                  </a:cubicBezTo>
                  <a:lnTo>
                    <a:pt x="1172384" y="205595"/>
                  </a:lnTo>
                  <a:cubicBezTo>
                    <a:pt x="1172384" y="231363"/>
                    <a:pt x="1162147" y="256076"/>
                    <a:pt x="1143927" y="274296"/>
                  </a:cubicBezTo>
                  <a:cubicBezTo>
                    <a:pt x="1125706" y="292517"/>
                    <a:pt x="1100994" y="302753"/>
                    <a:pt x="1075226" y="302753"/>
                  </a:cubicBezTo>
                  <a:lnTo>
                    <a:pt x="97158" y="302753"/>
                  </a:lnTo>
                  <a:cubicBezTo>
                    <a:pt x="71390" y="302753"/>
                    <a:pt x="46677" y="292517"/>
                    <a:pt x="28457" y="274296"/>
                  </a:cubicBezTo>
                  <a:cubicBezTo>
                    <a:pt x="10236" y="256076"/>
                    <a:pt x="0" y="231363"/>
                    <a:pt x="0" y="205595"/>
                  </a:cubicBezTo>
                  <a:lnTo>
                    <a:pt x="0" y="97158"/>
                  </a:lnTo>
                  <a:cubicBezTo>
                    <a:pt x="0" y="71390"/>
                    <a:pt x="10236" y="46677"/>
                    <a:pt x="28457" y="28457"/>
                  </a:cubicBezTo>
                  <a:cubicBezTo>
                    <a:pt x="46677" y="10236"/>
                    <a:pt x="71390" y="0"/>
                    <a:pt x="97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72384" cy="340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866927" y="2921220"/>
            <a:ext cx="4063882" cy="81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56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Strategic insights and reccomendations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DAGlRvyJLwQ</dc:identifier>
  <dcterms:modified xsi:type="dcterms:W3CDTF">2011-08-01T06:04:30Z</dcterms:modified>
  <cp:revision>1</cp:revision>
  <dc:title>BEX 3350 Presentation</dc:title>
</cp:coreProperties>
</file>